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70" r:id="rId5"/>
    <p:sldId id="271" r:id="rId6"/>
    <p:sldId id="272" r:id="rId7"/>
    <p:sldId id="273" r:id="rId8"/>
    <p:sldId id="276" r:id="rId9"/>
    <p:sldId id="274" r:id="rId10"/>
    <p:sldId id="275" r:id="rId11"/>
    <p:sldId id="277" r:id="rId12"/>
    <p:sldId id="266" r:id="rId13"/>
    <p:sldId id="262" r:id="rId14"/>
    <p:sldId id="263" r:id="rId15"/>
    <p:sldId id="27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2" d="100"/>
          <a:sy n="102" d="100"/>
        </p:scale>
        <p:origin x="13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nl-NL" smtClean="0"/>
              <a:t>Klik om de stijl te bewerken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nl-NL" smtClean="0"/>
              <a:t>Klik om de stijl te bewerken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nl-NL" smtClean="0"/>
              <a:t>Klik om de stijl te bewerken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nl-NL" smtClean="0"/>
              <a:t>Klik om de stijl te bewerken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nl-NL" smtClean="0"/>
              <a:t>Klik om de stijl te bewerken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nl-NL" smtClean="0"/>
              <a:t>Klik om de modelstijlen te bewerken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nl-NL" smtClean="0"/>
              <a:t>Klik om de stijl te bewerken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nl-NL" smtClean="0"/>
              <a:t>Klik om de modelstijlen te bewerken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nchor="ct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nl-NL" smtClean="0"/>
              <a:t>Klik om de stijl te bewerken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nl-NL" smtClean="0"/>
              <a:t>Klik om de stijl te bewerken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6/10/2017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gg9OX56o7aQ"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De Overheid</a:t>
            </a:r>
            <a:endParaRPr lang="nl-NL" dirty="0"/>
          </a:p>
        </p:txBody>
      </p:sp>
      <p:sp>
        <p:nvSpPr>
          <p:cNvPr id="3" name="Ondertitel 2"/>
          <p:cNvSpPr>
            <a:spLocks noGrp="1"/>
          </p:cNvSpPr>
          <p:nvPr>
            <p:ph type="subTitle" idx="1"/>
          </p:nvPr>
        </p:nvSpPr>
        <p:spPr/>
        <p:txBody>
          <a:bodyPr/>
          <a:lstStyle/>
          <a:p>
            <a:r>
              <a:rPr lang="nl-NL" dirty="0" smtClean="0"/>
              <a:t>Thema 5</a:t>
            </a:r>
            <a:endParaRPr lang="nl-NL" dirty="0"/>
          </a:p>
        </p:txBody>
      </p:sp>
    </p:spTree>
    <p:extLst>
      <p:ext uri="{BB962C8B-B14F-4D97-AF65-F5344CB8AC3E}">
        <p14:creationId xmlns:p14="http://schemas.microsoft.com/office/powerpoint/2010/main" val="845316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5.4 Overheid en milieu</a:t>
            </a:r>
          </a:p>
        </p:txBody>
      </p:sp>
      <p:sp>
        <p:nvSpPr>
          <p:cNvPr id="3" name="Tijdelijke aanduiding voor inhoud 2"/>
          <p:cNvSpPr>
            <a:spLocks noGrp="1"/>
          </p:cNvSpPr>
          <p:nvPr>
            <p:ph idx="1"/>
          </p:nvPr>
        </p:nvSpPr>
        <p:spPr>
          <a:xfrm>
            <a:off x="1361762" y="2035403"/>
            <a:ext cx="10018713" cy="3124201"/>
          </a:xfrm>
        </p:spPr>
        <p:txBody>
          <a:bodyPr/>
          <a:lstStyle/>
          <a:p>
            <a:r>
              <a:rPr lang="nl-NL" b="1" dirty="0" smtClean="0"/>
              <a:t>Maatschappelijke kosten</a:t>
            </a:r>
            <a:r>
              <a:rPr lang="nl-NL" dirty="0" smtClean="0"/>
              <a:t/>
            </a:r>
            <a:br>
              <a:rPr lang="nl-NL" dirty="0" smtClean="0"/>
            </a:br>
            <a:r>
              <a:rPr lang="nl-NL" dirty="0" err="1" smtClean="0"/>
              <a:t>kosten</a:t>
            </a:r>
            <a:r>
              <a:rPr lang="nl-NL" dirty="0" smtClean="0"/>
              <a:t> </a:t>
            </a:r>
            <a:r>
              <a:rPr lang="nl-NL" dirty="0"/>
              <a:t>die ontstaan doordat bedrijven of personen schade toebrengen aan de leefomgeving. Bijvoorbeeld schade aan het milieu door de industrie of schade op straat door vernielzucht. De overheid draait meestal voor deze kosten op.</a:t>
            </a:r>
          </a:p>
        </p:txBody>
      </p:sp>
    </p:spTree>
    <p:extLst>
      <p:ext uri="{BB962C8B-B14F-4D97-AF65-F5344CB8AC3E}">
        <p14:creationId xmlns:p14="http://schemas.microsoft.com/office/powerpoint/2010/main" val="762421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95775" y="327582"/>
            <a:ext cx="10018713" cy="1067586"/>
          </a:xfrm>
        </p:spPr>
        <p:txBody>
          <a:bodyPr/>
          <a:lstStyle/>
          <a:p>
            <a:r>
              <a:rPr lang="nl-NL" dirty="0"/>
              <a:t>5.5 Overheidsfinanciën, </a:t>
            </a:r>
            <a:r>
              <a:rPr lang="nl-NL" dirty="0" smtClean="0"/>
              <a:t>uitgaven</a:t>
            </a:r>
            <a:endParaRPr lang="nl-NL" dirty="0"/>
          </a:p>
        </p:txBody>
      </p:sp>
      <p:sp>
        <p:nvSpPr>
          <p:cNvPr id="3" name="Tijdelijke aanduiding voor inhoud 2"/>
          <p:cNvSpPr>
            <a:spLocks noGrp="1"/>
          </p:cNvSpPr>
          <p:nvPr>
            <p:ph idx="1"/>
          </p:nvPr>
        </p:nvSpPr>
        <p:spPr>
          <a:xfrm>
            <a:off x="1390042" y="1733745"/>
            <a:ext cx="10402890" cy="4799030"/>
          </a:xfrm>
        </p:spPr>
        <p:txBody>
          <a:bodyPr anchor="t">
            <a:normAutofit lnSpcReduction="10000"/>
          </a:bodyPr>
          <a:lstStyle/>
          <a:p>
            <a:r>
              <a:rPr lang="nl-NL" dirty="0"/>
              <a:t>In Nederland doet de (rijks)overheid veel. De overheid bemoeit zich met het onderwijs, met onze veiligheid (politie en leger), met de infrastructuur (inrichting van ons land, met het milieu, enzovoorts). </a:t>
            </a:r>
            <a:br>
              <a:rPr lang="nl-NL" dirty="0"/>
            </a:br>
            <a:r>
              <a:rPr lang="nl-NL" dirty="0"/>
              <a:t>De uitgaven van de rijksoverheid lopen veelal via de verschillende </a:t>
            </a:r>
            <a:r>
              <a:rPr lang="nl-NL" b="1" dirty="0"/>
              <a:t>ministeries</a:t>
            </a:r>
            <a:r>
              <a:rPr lang="nl-NL" dirty="0"/>
              <a:t>.</a:t>
            </a:r>
            <a:br>
              <a:rPr lang="nl-NL" dirty="0"/>
            </a:br>
            <a:r>
              <a:rPr lang="nl-NL" dirty="0"/>
              <a:t/>
            </a:r>
            <a:br>
              <a:rPr lang="nl-NL" dirty="0"/>
            </a:br>
            <a:r>
              <a:rPr lang="nl-NL" dirty="0"/>
              <a:t>De overheidsuitgaven kun je onderverdelen in:</a:t>
            </a:r>
          </a:p>
          <a:p>
            <a:r>
              <a:rPr lang="nl-NL" b="1" dirty="0"/>
              <a:t>overheidsbestedingen</a:t>
            </a:r>
            <a:r>
              <a:rPr lang="nl-NL" dirty="0"/>
              <a:t>:</a:t>
            </a:r>
            <a:br>
              <a:rPr lang="nl-NL" dirty="0"/>
            </a:br>
            <a:r>
              <a:rPr lang="nl-NL" dirty="0"/>
              <a:t>uitgaven waar een tegenprestatie voor wordt geleverd. Denk bijvoorbeeld aan de aanleg van wegen en de salarissen van ambtenaren.</a:t>
            </a:r>
          </a:p>
          <a:p>
            <a:r>
              <a:rPr lang="nl-NL" b="1" dirty="0" smtClean="0"/>
              <a:t>overheidsoverdrachten</a:t>
            </a:r>
            <a:r>
              <a:rPr lang="nl-NL" dirty="0"/>
              <a:t>:</a:t>
            </a:r>
            <a:br>
              <a:rPr lang="nl-NL" dirty="0"/>
            </a:br>
            <a:r>
              <a:rPr lang="nl-NL" dirty="0"/>
              <a:t>uitgaven waarvoor geen tegenprestatie wordt geleverd. Denk bijvoorbeeld aan kinderbijslag of een werkloosheidsuitkering.</a:t>
            </a:r>
          </a:p>
          <a:p>
            <a:pPr marL="0" indent="0">
              <a:buNone/>
            </a:pPr>
            <a:endParaRPr lang="nl-NL" dirty="0"/>
          </a:p>
        </p:txBody>
      </p:sp>
    </p:spTree>
    <p:extLst>
      <p:ext uri="{BB962C8B-B14F-4D97-AF65-F5344CB8AC3E}">
        <p14:creationId xmlns:p14="http://schemas.microsoft.com/office/powerpoint/2010/main" val="3757942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90043" y="324109"/>
            <a:ext cx="10018713" cy="1020452"/>
          </a:xfrm>
        </p:spPr>
        <p:txBody>
          <a:bodyPr/>
          <a:lstStyle/>
          <a:p>
            <a:r>
              <a:rPr lang="nl-NL" dirty="0"/>
              <a:t>5.5 </a:t>
            </a:r>
            <a:r>
              <a:rPr lang="nl-NL" dirty="0" smtClean="0"/>
              <a:t>Overheidsfinanciën, inkomsten</a:t>
            </a:r>
            <a:endParaRPr lang="nl-NL" dirty="0"/>
          </a:p>
        </p:txBody>
      </p:sp>
      <p:sp>
        <p:nvSpPr>
          <p:cNvPr id="3" name="Tijdelijke aanduiding voor inhoud 2"/>
          <p:cNvSpPr>
            <a:spLocks noGrp="1"/>
          </p:cNvSpPr>
          <p:nvPr>
            <p:ph idx="1"/>
          </p:nvPr>
        </p:nvSpPr>
        <p:spPr>
          <a:xfrm>
            <a:off x="1503162" y="1344561"/>
            <a:ext cx="10035245" cy="5405031"/>
          </a:xfrm>
        </p:spPr>
        <p:txBody>
          <a:bodyPr anchor="t">
            <a:normAutofit/>
          </a:bodyPr>
          <a:lstStyle/>
          <a:p>
            <a:r>
              <a:rPr lang="nl-NL" dirty="0" smtClean="0"/>
              <a:t>Belastingen </a:t>
            </a:r>
            <a:r>
              <a:rPr lang="nl-NL" dirty="0" smtClean="0">
                <a:sym typeface="Wingdings" panose="05000000000000000000" pitchFamily="2" charset="2"/>
              </a:rPr>
              <a:t> verplichte bedragen die burgers en bedrijven betalen aan de overheid</a:t>
            </a:r>
            <a:br>
              <a:rPr lang="nl-NL" dirty="0" smtClean="0">
                <a:sym typeface="Wingdings" panose="05000000000000000000" pitchFamily="2" charset="2"/>
              </a:rPr>
            </a:br>
            <a:r>
              <a:rPr lang="nl-NL" dirty="0" smtClean="0">
                <a:sym typeface="Wingdings" panose="05000000000000000000" pitchFamily="2" charset="2"/>
              </a:rPr>
              <a:t/>
            </a:r>
            <a:br>
              <a:rPr lang="nl-NL" dirty="0" smtClean="0">
                <a:sym typeface="Wingdings" panose="05000000000000000000" pitchFamily="2" charset="2"/>
              </a:rPr>
            </a:br>
            <a:r>
              <a:rPr lang="nl-NL" dirty="0" smtClean="0">
                <a:sym typeface="Wingdings" panose="05000000000000000000" pitchFamily="2" charset="2"/>
              </a:rPr>
              <a:t/>
            </a:r>
            <a:br>
              <a:rPr lang="nl-NL" dirty="0" smtClean="0">
                <a:sym typeface="Wingdings" panose="05000000000000000000" pitchFamily="2" charset="2"/>
              </a:rPr>
            </a:br>
            <a:r>
              <a:rPr lang="nl-NL" dirty="0" smtClean="0">
                <a:sym typeface="Wingdings" panose="05000000000000000000" pitchFamily="2" charset="2"/>
              </a:rPr>
              <a:t/>
            </a:r>
            <a:br>
              <a:rPr lang="nl-NL" dirty="0" smtClean="0">
                <a:sym typeface="Wingdings" panose="05000000000000000000" pitchFamily="2" charset="2"/>
              </a:rPr>
            </a:br>
            <a:r>
              <a:rPr lang="nl-NL" dirty="0" smtClean="0">
                <a:sym typeface="Wingdings" panose="05000000000000000000" pitchFamily="2" charset="2"/>
              </a:rPr>
              <a:t/>
            </a:r>
            <a:br>
              <a:rPr lang="nl-NL" dirty="0" smtClean="0">
                <a:sym typeface="Wingdings" panose="05000000000000000000" pitchFamily="2" charset="2"/>
              </a:rPr>
            </a:br>
            <a:r>
              <a:rPr lang="nl-NL" dirty="0" smtClean="0">
                <a:sym typeface="Wingdings" panose="05000000000000000000" pitchFamily="2" charset="2"/>
              </a:rPr>
              <a:t/>
            </a:r>
            <a:br>
              <a:rPr lang="nl-NL" dirty="0" smtClean="0">
                <a:sym typeface="Wingdings" panose="05000000000000000000" pitchFamily="2" charset="2"/>
              </a:rPr>
            </a:br>
            <a:r>
              <a:rPr lang="nl-NL" dirty="0" smtClean="0">
                <a:sym typeface="Wingdings" panose="05000000000000000000" pitchFamily="2" charset="2"/>
              </a:rPr>
              <a:t/>
            </a:r>
            <a:br>
              <a:rPr lang="nl-NL" dirty="0" smtClean="0">
                <a:sym typeface="Wingdings" panose="05000000000000000000" pitchFamily="2" charset="2"/>
              </a:rPr>
            </a:br>
            <a:r>
              <a:rPr lang="nl-NL" dirty="0" smtClean="0">
                <a:sym typeface="Wingdings" panose="05000000000000000000" pitchFamily="2" charset="2"/>
              </a:rPr>
              <a:t/>
            </a:r>
            <a:br>
              <a:rPr lang="nl-NL" dirty="0" smtClean="0">
                <a:sym typeface="Wingdings" panose="05000000000000000000" pitchFamily="2" charset="2"/>
              </a:rPr>
            </a:br>
            <a:r>
              <a:rPr lang="nl-NL" dirty="0" smtClean="0">
                <a:sym typeface="Wingdings" panose="05000000000000000000" pitchFamily="2" charset="2"/>
              </a:rPr>
              <a:t/>
            </a:r>
            <a:br>
              <a:rPr lang="nl-NL" dirty="0" smtClean="0">
                <a:sym typeface="Wingdings" panose="05000000000000000000" pitchFamily="2" charset="2"/>
              </a:rPr>
            </a:br>
            <a:endParaRPr lang="nl-NL" dirty="0" smtClean="0">
              <a:sym typeface="Wingdings" panose="05000000000000000000" pitchFamily="2" charset="2"/>
            </a:endParaRPr>
          </a:p>
          <a:p>
            <a:r>
              <a:rPr lang="nl-NL" dirty="0" smtClean="0">
                <a:sym typeface="Wingdings" panose="05000000000000000000" pitchFamily="2" charset="2"/>
              </a:rPr>
              <a:t>Niet-belastinginkomsten  winsten uit aardgas verkoop, boetes en winst uit staatsbedrijven</a:t>
            </a:r>
            <a:endParaRPr lang="nl-NL" dirty="0"/>
          </a:p>
        </p:txBody>
      </p:sp>
      <p:pic>
        <p:nvPicPr>
          <p:cNvPr id="4" name="Afbeelding 3"/>
          <p:cNvPicPr>
            <a:picLocks noChangeAspect="1"/>
          </p:cNvPicPr>
          <p:nvPr/>
        </p:nvPicPr>
        <p:blipFill>
          <a:blip r:embed="rId2"/>
          <a:stretch>
            <a:fillRect/>
          </a:stretch>
        </p:blipFill>
        <p:spPr>
          <a:xfrm>
            <a:off x="3551891" y="1960579"/>
            <a:ext cx="5663125" cy="3582381"/>
          </a:xfrm>
          <a:prstGeom prst="rect">
            <a:avLst/>
          </a:prstGeom>
        </p:spPr>
      </p:pic>
    </p:spTree>
    <p:extLst>
      <p:ext uri="{BB962C8B-B14F-4D97-AF65-F5344CB8AC3E}">
        <p14:creationId xmlns:p14="http://schemas.microsoft.com/office/powerpoint/2010/main" val="343658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84310" y="337009"/>
            <a:ext cx="10018713" cy="1114720"/>
          </a:xfrm>
        </p:spPr>
        <p:txBody>
          <a:bodyPr/>
          <a:lstStyle/>
          <a:p>
            <a:r>
              <a:rPr lang="nl-NL" dirty="0" smtClean="0"/>
              <a:t>5.5 Overheidsfinanciën</a:t>
            </a:r>
            <a:endParaRPr lang="nl-NL" dirty="0"/>
          </a:p>
        </p:txBody>
      </p:sp>
      <p:sp>
        <p:nvSpPr>
          <p:cNvPr id="3" name="Tijdelijke aanduiding voor inhoud 2"/>
          <p:cNvSpPr>
            <a:spLocks noGrp="1"/>
          </p:cNvSpPr>
          <p:nvPr>
            <p:ph idx="1"/>
          </p:nvPr>
        </p:nvSpPr>
        <p:spPr>
          <a:xfrm>
            <a:off x="1371573" y="1356674"/>
            <a:ext cx="10018713" cy="3124201"/>
          </a:xfrm>
        </p:spPr>
        <p:txBody>
          <a:bodyPr anchor="t"/>
          <a:lstStyle/>
          <a:p>
            <a:r>
              <a:rPr lang="nl-NL" dirty="0" smtClean="0">
                <a:hlinkClick r:id="rId2"/>
              </a:rPr>
              <a:t>Rijksbegroting </a:t>
            </a:r>
            <a:r>
              <a:rPr lang="nl-NL" dirty="0" smtClean="0">
                <a:sym typeface="Wingdings" panose="05000000000000000000" pitchFamily="2" charset="2"/>
              </a:rPr>
              <a:t> overzicht van de verwachte inkomsten en uitgaven over de komende periode (Prinsjesdag)</a:t>
            </a:r>
          </a:p>
          <a:p>
            <a:r>
              <a:rPr lang="nl-NL" dirty="0" smtClean="0">
                <a:sym typeface="Wingdings" panose="05000000000000000000" pitchFamily="2" charset="2"/>
              </a:rPr>
              <a:t>Miljoenennota  toelichting op de begroting, waarom hebben we ergens meer of minder aan uitgegeven of vallen onze inkomsten tegen?</a:t>
            </a:r>
            <a:endParaRPr lang="nl-NL" dirty="0"/>
          </a:p>
        </p:txBody>
      </p:sp>
      <p:pic>
        <p:nvPicPr>
          <p:cNvPr id="4" name="Afbeelding 3"/>
          <p:cNvPicPr>
            <a:picLocks noChangeAspect="1"/>
          </p:cNvPicPr>
          <p:nvPr/>
        </p:nvPicPr>
        <p:blipFill>
          <a:blip r:embed="rId3"/>
          <a:stretch>
            <a:fillRect/>
          </a:stretch>
        </p:blipFill>
        <p:spPr>
          <a:xfrm>
            <a:off x="3053270" y="3066904"/>
            <a:ext cx="5562830" cy="3746984"/>
          </a:xfrm>
          <a:prstGeom prst="rect">
            <a:avLst/>
          </a:prstGeom>
        </p:spPr>
      </p:pic>
    </p:spTree>
    <p:extLst>
      <p:ext uri="{BB962C8B-B14F-4D97-AF65-F5344CB8AC3E}">
        <p14:creationId xmlns:p14="http://schemas.microsoft.com/office/powerpoint/2010/main" val="1565660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84311" y="685801"/>
            <a:ext cx="10018713" cy="1256122"/>
          </a:xfrm>
        </p:spPr>
        <p:txBody>
          <a:bodyPr/>
          <a:lstStyle/>
          <a:p>
            <a:r>
              <a:rPr lang="nl-NL" dirty="0"/>
              <a:t>5.5 Overheidsfinanciën</a:t>
            </a:r>
          </a:p>
        </p:txBody>
      </p:sp>
      <p:sp>
        <p:nvSpPr>
          <p:cNvPr id="3" name="Tijdelijke aanduiding voor inhoud 2"/>
          <p:cNvSpPr>
            <a:spLocks noGrp="1"/>
          </p:cNvSpPr>
          <p:nvPr>
            <p:ph idx="1"/>
          </p:nvPr>
        </p:nvSpPr>
        <p:spPr>
          <a:xfrm>
            <a:off x="1484310" y="2666999"/>
            <a:ext cx="10270915" cy="3762081"/>
          </a:xfrm>
        </p:spPr>
        <p:txBody>
          <a:bodyPr>
            <a:normAutofit/>
          </a:bodyPr>
          <a:lstStyle/>
          <a:p>
            <a:r>
              <a:rPr lang="nl-NL" dirty="0" smtClean="0"/>
              <a:t>Begrotingstekort </a:t>
            </a:r>
            <a:r>
              <a:rPr lang="nl-NL" dirty="0" smtClean="0">
                <a:sym typeface="Wingdings" panose="05000000000000000000" pitchFamily="2" charset="2"/>
              </a:rPr>
              <a:t> overheid geeft meer geld uit dan dat er binnen komt. </a:t>
            </a:r>
          </a:p>
          <a:p>
            <a:pPr marL="0" indent="0">
              <a:buNone/>
            </a:pPr>
            <a:r>
              <a:rPr lang="nl-NL" dirty="0" smtClean="0">
                <a:sym typeface="Wingdings" panose="05000000000000000000" pitchFamily="2" charset="2"/>
              </a:rPr>
              <a:t>     Oplossingen:</a:t>
            </a:r>
          </a:p>
          <a:p>
            <a:pPr>
              <a:buFontTx/>
              <a:buChar char="-"/>
            </a:pPr>
            <a:r>
              <a:rPr lang="nl-NL" dirty="0" smtClean="0">
                <a:sym typeface="Wingdings" panose="05000000000000000000" pitchFamily="2" charset="2"/>
              </a:rPr>
              <a:t>Belasting verhogen</a:t>
            </a:r>
          </a:p>
          <a:p>
            <a:pPr>
              <a:buFontTx/>
              <a:buChar char="-"/>
            </a:pPr>
            <a:r>
              <a:rPr lang="nl-NL" dirty="0" smtClean="0">
                <a:sym typeface="Wingdings" panose="05000000000000000000" pitchFamily="2" charset="2"/>
              </a:rPr>
              <a:t>Bezuinigen</a:t>
            </a:r>
          </a:p>
          <a:p>
            <a:pPr>
              <a:buFontTx/>
              <a:buChar char="-"/>
            </a:pPr>
            <a:r>
              <a:rPr lang="nl-NL" dirty="0" smtClean="0">
                <a:sym typeface="Wingdings" panose="05000000000000000000" pitchFamily="2" charset="2"/>
              </a:rPr>
              <a:t>Lenen van bedrijven en burgers</a:t>
            </a:r>
            <a:br>
              <a:rPr lang="nl-NL" dirty="0" smtClean="0">
                <a:sym typeface="Wingdings" panose="05000000000000000000" pitchFamily="2" charset="2"/>
              </a:rPr>
            </a:br>
            <a:endParaRPr lang="nl-NL" dirty="0" smtClean="0">
              <a:sym typeface="Wingdings" panose="05000000000000000000" pitchFamily="2" charset="2"/>
            </a:endParaRPr>
          </a:p>
          <a:p>
            <a:pPr>
              <a:buFont typeface="Arial" panose="020B0604020202020204" pitchFamily="34" charset="0"/>
              <a:buChar char="•"/>
            </a:pPr>
            <a:r>
              <a:rPr lang="nl-NL" dirty="0" smtClean="0">
                <a:sym typeface="Wingdings" panose="05000000000000000000" pitchFamily="2" charset="2"/>
              </a:rPr>
              <a:t>Staatsschuld  de schulden van een land </a:t>
            </a:r>
          </a:p>
          <a:p>
            <a:pPr marL="0" indent="0">
              <a:buNone/>
            </a:pPr>
            <a:endParaRPr lang="nl-NL" dirty="0" smtClean="0">
              <a:sym typeface="Wingdings" panose="05000000000000000000" pitchFamily="2" charset="2"/>
            </a:endParaRPr>
          </a:p>
        </p:txBody>
      </p:sp>
    </p:spTree>
    <p:extLst>
      <p:ext uri="{BB962C8B-B14F-4D97-AF65-F5344CB8AC3E}">
        <p14:creationId xmlns:p14="http://schemas.microsoft.com/office/powerpoint/2010/main" val="98669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84311" y="685801"/>
            <a:ext cx="10018713" cy="388856"/>
          </a:xfrm>
        </p:spPr>
        <p:txBody>
          <a:bodyPr>
            <a:normAutofit fontScale="90000"/>
          </a:bodyPr>
          <a:lstStyle/>
          <a:p>
            <a:r>
              <a:rPr lang="nl-NL" dirty="0" smtClean="0"/>
              <a:t>Kortom…… de overheid zorgt voor heel veel zaken</a:t>
            </a:r>
            <a:endParaRPr lang="nl-NL" dirty="0"/>
          </a:p>
        </p:txBody>
      </p:sp>
      <p:sp>
        <p:nvSpPr>
          <p:cNvPr id="3" name="Tijdelijke aanduiding voor inhoud 2"/>
          <p:cNvSpPr>
            <a:spLocks noGrp="1"/>
          </p:cNvSpPr>
          <p:nvPr>
            <p:ph idx="1"/>
          </p:nvPr>
        </p:nvSpPr>
        <p:spPr>
          <a:xfrm>
            <a:off x="1329929" y="1413235"/>
            <a:ext cx="9859687" cy="4817884"/>
          </a:xfrm>
        </p:spPr>
        <p:txBody>
          <a:bodyPr anchor="t">
            <a:normAutofit fontScale="92500"/>
          </a:bodyPr>
          <a:lstStyle/>
          <a:p>
            <a:r>
              <a:rPr lang="nl-NL" dirty="0" smtClean="0"/>
              <a:t>Handhaven openbare orde</a:t>
            </a:r>
          </a:p>
          <a:p>
            <a:r>
              <a:rPr lang="nl-NL" dirty="0" smtClean="0"/>
              <a:t>Criminaliteit bestrijden, politie en justitie</a:t>
            </a:r>
          </a:p>
          <a:p>
            <a:r>
              <a:rPr lang="nl-NL" dirty="0" smtClean="0"/>
              <a:t>Brandweer</a:t>
            </a:r>
          </a:p>
          <a:p>
            <a:r>
              <a:rPr lang="nl-NL" dirty="0" smtClean="0"/>
              <a:t>leger</a:t>
            </a:r>
          </a:p>
          <a:p>
            <a:r>
              <a:rPr lang="nl-NL" dirty="0" smtClean="0"/>
              <a:t>Gezondheidszorg</a:t>
            </a:r>
          </a:p>
          <a:p>
            <a:r>
              <a:rPr lang="nl-NL" dirty="0" smtClean="0"/>
              <a:t>onderwijs</a:t>
            </a:r>
          </a:p>
          <a:p>
            <a:r>
              <a:rPr lang="nl-NL" dirty="0" smtClean="0"/>
              <a:t>Milieu beschermen</a:t>
            </a:r>
          </a:p>
          <a:p>
            <a:r>
              <a:rPr lang="nl-NL" dirty="0" smtClean="0"/>
              <a:t>Stelsel van sociale zekerheid waardoor iedereen recht op een inkomen heeft</a:t>
            </a:r>
          </a:p>
          <a:p>
            <a:r>
              <a:rPr lang="nl-NL" dirty="0" smtClean="0"/>
              <a:t>Infrastructuur</a:t>
            </a:r>
          </a:p>
          <a:p>
            <a:r>
              <a:rPr lang="nl-NL" dirty="0" smtClean="0"/>
              <a:t>Enzovoort, enzovoort………</a:t>
            </a:r>
          </a:p>
          <a:p>
            <a:endParaRPr lang="nl-NL" dirty="0" smtClean="0"/>
          </a:p>
          <a:p>
            <a:endParaRPr lang="nl-NL" dirty="0" smtClean="0"/>
          </a:p>
          <a:p>
            <a:endParaRPr lang="nl-NL" dirty="0" smtClean="0"/>
          </a:p>
          <a:p>
            <a:endParaRPr lang="nl-NL" dirty="0" smtClean="0"/>
          </a:p>
          <a:p>
            <a:pPr marL="0" indent="0">
              <a:buNone/>
            </a:pPr>
            <a:endParaRPr lang="nl-NL" dirty="0" smtClean="0"/>
          </a:p>
          <a:p>
            <a:pPr marL="0" indent="0">
              <a:buNone/>
            </a:pPr>
            <a:endParaRPr lang="nl-NL" dirty="0"/>
          </a:p>
        </p:txBody>
      </p:sp>
    </p:spTree>
    <p:extLst>
      <p:ext uri="{BB962C8B-B14F-4D97-AF65-F5344CB8AC3E}">
        <p14:creationId xmlns:p14="http://schemas.microsoft.com/office/powerpoint/2010/main" val="60774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99469" y="0"/>
            <a:ext cx="10018713" cy="1366101"/>
          </a:xfrm>
        </p:spPr>
        <p:txBody>
          <a:bodyPr/>
          <a:lstStyle/>
          <a:p>
            <a:r>
              <a:rPr lang="nl-NL" dirty="0" smtClean="0"/>
              <a:t>5.1 Overheid en economie</a:t>
            </a:r>
            <a:br>
              <a:rPr lang="nl-NL" dirty="0" smtClean="0"/>
            </a:br>
            <a:r>
              <a:rPr lang="nl-NL" dirty="0" smtClean="0"/>
              <a:t>5.2 Collectief of particulier</a:t>
            </a:r>
            <a:endParaRPr lang="nl-NL" dirty="0"/>
          </a:p>
        </p:txBody>
      </p:sp>
      <p:sp>
        <p:nvSpPr>
          <p:cNvPr id="3" name="Tijdelijke aanduiding voor inhoud 2"/>
          <p:cNvSpPr>
            <a:spLocks noGrp="1"/>
          </p:cNvSpPr>
          <p:nvPr>
            <p:ph idx="1"/>
          </p:nvPr>
        </p:nvSpPr>
        <p:spPr>
          <a:xfrm>
            <a:off x="1578153" y="1366101"/>
            <a:ext cx="9661344" cy="5546457"/>
          </a:xfrm>
        </p:spPr>
        <p:txBody>
          <a:bodyPr>
            <a:normAutofit/>
          </a:bodyPr>
          <a:lstStyle/>
          <a:p>
            <a:r>
              <a:rPr lang="nl-NL" sz="2000" b="1" dirty="0" smtClean="0"/>
              <a:t>Collectieve sector </a:t>
            </a:r>
            <a:r>
              <a:rPr lang="nl-NL" sz="2000" dirty="0" smtClean="0">
                <a:sym typeface="Wingdings" panose="05000000000000000000" pitchFamily="2" charset="2"/>
              </a:rPr>
              <a:t></a:t>
            </a:r>
            <a:r>
              <a:rPr lang="nl-NL" sz="2000" dirty="0" smtClean="0"/>
              <a:t> alle instellingen die zich bezig houden met goederen en diensten voor iedereen (zonder winst te maken), o.a.: </a:t>
            </a:r>
            <a:br>
              <a:rPr lang="nl-NL" sz="2000" dirty="0" smtClean="0"/>
            </a:br>
            <a:r>
              <a:rPr lang="nl-NL" sz="2000" dirty="0" smtClean="0"/>
              <a:t>  - Overheid</a:t>
            </a:r>
            <a:r>
              <a:rPr lang="nl-NL" sz="2000" dirty="0"/>
              <a:t>: (Ambtenaren zijn mensen die in dienst zijn van de </a:t>
            </a:r>
            <a:r>
              <a:rPr lang="nl-NL" sz="2000" dirty="0" smtClean="0"/>
              <a:t>overheid)</a:t>
            </a:r>
            <a:br>
              <a:rPr lang="nl-NL" sz="2000" dirty="0" smtClean="0"/>
            </a:br>
            <a:r>
              <a:rPr lang="nl-NL" sz="2000" dirty="0" smtClean="0"/>
              <a:t>     * Rijk, zorgt </a:t>
            </a:r>
            <a:r>
              <a:rPr lang="nl-NL" sz="2000" dirty="0"/>
              <a:t>onder andere voor het leger en de gevangenissen.</a:t>
            </a:r>
            <a:r>
              <a:rPr lang="nl-NL" sz="2000" dirty="0" smtClean="0"/>
              <a:t/>
            </a:r>
            <a:br>
              <a:rPr lang="nl-NL" sz="2000" dirty="0" smtClean="0"/>
            </a:br>
            <a:r>
              <a:rPr lang="nl-NL" sz="2000" dirty="0" smtClean="0"/>
              <a:t>     * Provincie, </a:t>
            </a:r>
            <a:r>
              <a:rPr lang="nl-NL" sz="2000" dirty="0"/>
              <a:t>zorgt onder andere voor rampenplannen, provinciale wegen en een deel </a:t>
            </a:r>
            <a:r>
              <a:rPr lang="nl-NL" sz="2000" dirty="0" smtClean="0"/>
              <a:t/>
            </a:r>
            <a:br>
              <a:rPr lang="nl-NL" sz="2000" dirty="0" smtClean="0"/>
            </a:br>
            <a:r>
              <a:rPr lang="nl-NL" sz="2000" dirty="0" smtClean="0"/>
              <a:t>         van </a:t>
            </a:r>
            <a:r>
              <a:rPr lang="nl-NL" sz="2000" dirty="0"/>
              <a:t>het milieubeheer</a:t>
            </a:r>
            <a:r>
              <a:rPr lang="nl-NL" sz="2000" dirty="0" smtClean="0"/>
              <a:t/>
            </a:r>
            <a:br>
              <a:rPr lang="nl-NL" sz="2000" dirty="0" smtClean="0"/>
            </a:br>
            <a:r>
              <a:rPr lang="nl-NL" sz="2000" dirty="0" smtClean="0"/>
              <a:t>     * Gemeente</a:t>
            </a:r>
            <a:r>
              <a:rPr lang="nl-NL" sz="2000" dirty="0"/>
              <a:t>, zorgt o.a. voor onderhoud van straten en parken, het ophalen van het </a:t>
            </a:r>
            <a:r>
              <a:rPr lang="nl-NL" sz="2000" dirty="0" smtClean="0"/>
              <a:t/>
            </a:r>
            <a:br>
              <a:rPr lang="nl-NL" sz="2000" dirty="0" smtClean="0"/>
            </a:br>
            <a:r>
              <a:rPr lang="nl-NL" sz="2000" dirty="0" smtClean="0"/>
              <a:t>        huisvuil </a:t>
            </a:r>
            <a:r>
              <a:rPr lang="nl-NL" sz="2000" dirty="0"/>
              <a:t>en het bijhouden van het bevolkingsregister</a:t>
            </a:r>
            <a:r>
              <a:rPr lang="nl-NL" sz="2000" dirty="0" smtClean="0"/>
              <a:t/>
            </a:r>
            <a:br>
              <a:rPr lang="nl-NL" sz="2000" dirty="0" smtClean="0"/>
            </a:br>
            <a:r>
              <a:rPr lang="nl-NL" sz="2000" dirty="0" smtClean="0"/>
              <a:t>  - De waterschappen</a:t>
            </a:r>
            <a:br>
              <a:rPr lang="nl-NL" sz="2000" dirty="0" smtClean="0"/>
            </a:br>
            <a:r>
              <a:rPr lang="nl-NL" sz="2000" dirty="0" smtClean="0"/>
              <a:t>  - UWV</a:t>
            </a:r>
            <a:br>
              <a:rPr lang="nl-NL" sz="2000" dirty="0" smtClean="0"/>
            </a:br>
            <a:r>
              <a:rPr lang="nl-NL" sz="2000" dirty="0" smtClean="0"/>
              <a:t>  - Belastingdienst</a:t>
            </a:r>
            <a:br>
              <a:rPr lang="nl-NL" sz="2000" dirty="0" smtClean="0"/>
            </a:br>
            <a:r>
              <a:rPr lang="nl-NL" sz="2000" dirty="0" smtClean="0"/>
              <a:t/>
            </a:r>
            <a:br>
              <a:rPr lang="nl-NL" sz="2000" dirty="0" smtClean="0"/>
            </a:br>
            <a:r>
              <a:rPr lang="nl-NL" sz="2000" b="1" dirty="0" smtClean="0"/>
              <a:t>Particuliere sector </a:t>
            </a:r>
            <a:r>
              <a:rPr lang="nl-NL" sz="2000" dirty="0" smtClean="0">
                <a:sym typeface="Wingdings" panose="05000000000000000000" pitchFamily="2" charset="2"/>
              </a:rPr>
              <a:t> </a:t>
            </a:r>
            <a:br>
              <a:rPr lang="nl-NL" sz="2000" dirty="0" smtClean="0">
                <a:sym typeface="Wingdings" panose="05000000000000000000" pitchFamily="2" charset="2"/>
              </a:rPr>
            </a:br>
            <a:r>
              <a:rPr lang="nl-NL" sz="2000" dirty="0" smtClean="0">
                <a:sym typeface="Wingdings" panose="05000000000000000000" pitchFamily="2" charset="2"/>
              </a:rPr>
              <a:t>   - alle bedrijven die streven naar winst, b</a:t>
            </a:r>
            <a:r>
              <a:rPr lang="nl-NL" sz="2000" dirty="0" smtClean="0"/>
              <a:t>ijvoorbeeld </a:t>
            </a:r>
            <a:r>
              <a:rPr lang="nl-NL" sz="2000" dirty="0"/>
              <a:t>winkels, fabrieken, bouwbedrijven </a:t>
            </a:r>
            <a:r>
              <a:rPr lang="nl-NL" sz="2000" dirty="0" smtClean="0"/>
              <a:t/>
            </a:r>
            <a:br>
              <a:rPr lang="nl-NL" sz="2000" dirty="0" smtClean="0"/>
            </a:br>
            <a:r>
              <a:rPr lang="nl-NL" sz="2000" dirty="0" smtClean="0"/>
              <a:t>     etc</a:t>
            </a:r>
            <a:r>
              <a:rPr lang="nl-NL" sz="2000" dirty="0"/>
              <a:t>. Je kunt bij particuliere bedrijven alleen een product kopen als je voor het product </a:t>
            </a:r>
            <a:r>
              <a:rPr lang="nl-NL" sz="2000" dirty="0" smtClean="0"/>
              <a:t/>
            </a:r>
            <a:br>
              <a:rPr lang="nl-NL" sz="2000" dirty="0" smtClean="0"/>
            </a:br>
            <a:r>
              <a:rPr lang="nl-NL" sz="2000" dirty="0" smtClean="0"/>
              <a:t>     betaald</a:t>
            </a:r>
            <a:r>
              <a:rPr lang="nl-NL" sz="2000" dirty="0" smtClean="0">
                <a:sym typeface="Wingdings" panose="05000000000000000000" pitchFamily="2" charset="2"/>
              </a:rPr>
              <a:t/>
            </a:r>
            <a:br>
              <a:rPr lang="nl-NL" sz="2000" dirty="0" smtClean="0">
                <a:sym typeface="Wingdings" panose="05000000000000000000" pitchFamily="2" charset="2"/>
              </a:rPr>
            </a:br>
            <a:r>
              <a:rPr lang="nl-NL" sz="2000" dirty="0" smtClean="0">
                <a:sym typeface="Wingdings" panose="05000000000000000000" pitchFamily="2" charset="2"/>
              </a:rPr>
              <a:t>   - gezinnen</a:t>
            </a:r>
            <a:endParaRPr lang="nl-NL" sz="2000" dirty="0"/>
          </a:p>
        </p:txBody>
      </p:sp>
    </p:spTree>
    <p:extLst>
      <p:ext uri="{BB962C8B-B14F-4D97-AF65-F5344CB8AC3E}">
        <p14:creationId xmlns:p14="http://schemas.microsoft.com/office/powerpoint/2010/main" val="1476229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84309" y="202079"/>
            <a:ext cx="10018713" cy="1752599"/>
          </a:xfrm>
        </p:spPr>
        <p:txBody>
          <a:bodyPr/>
          <a:lstStyle/>
          <a:p>
            <a:r>
              <a:rPr lang="nl-NL" dirty="0"/>
              <a:t>5.1 Overheid en economie</a:t>
            </a:r>
            <a:br>
              <a:rPr lang="nl-NL" dirty="0"/>
            </a:br>
            <a:r>
              <a:rPr lang="nl-NL" dirty="0"/>
              <a:t>5.2 Collectief of particulier</a:t>
            </a:r>
          </a:p>
        </p:txBody>
      </p:sp>
      <p:sp>
        <p:nvSpPr>
          <p:cNvPr id="3" name="Tijdelijke aanduiding voor inhoud 2"/>
          <p:cNvSpPr>
            <a:spLocks noGrp="1"/>
          </p:cNvSpPr>
          <p:nvPr>
            <p:ph idx="1"/>
          </p:nvPr>
        </p:nvSpPr>
        <p:spPr>
          <a:xfrm>
            <a:off x="1484309" y="1775569"/>
            <a:ext cx="10018713" cy="4939048"/>
          </a:xfrm>
        </p:spPr>
        <p:txBody>
          <a:bodyPr>
            <a:normAutofit/>
          </a:bodyPr>
          <a:lstStyle/>
          <a:p>
            <a:r>
              <a:rPr lang="nl-NL" sz="2000" b="1" dirty="0" smtClean="0"/>
              <a:t>Privatisering</a:t>
            </a:r>
            <a:r>
              <a:rPr lang="nl-NL" sz="2000" dirty="0" smtClean="0"/>
              <a:t> </a:t>
            </a:r>
            <a:r>
              <a:rPr lang="nl-NL" sz="2000" dirty="0" smtClean="0">
                <a:sym typeface="Wingdings" panose="05000000000000000000" pitchFamily="2" charset="2"/>
              </a:rPr>
              <a:t> </a:t>
            </a:r>
            <a:r>
              <a:rPr lang="nl-NL" sz="2000" dirty="0"/>
              <a:t>betekent dat de overheid taken uitbesteedt of overdraagt aan particuliere bedrijven </a:t>
            </a:r>
            <a:r>
              <a:rPr lang="nl-NL" sz="2000" dirty="0" smtClean="0"/>
              <a:t>. De </a:t>
            </a:r>
            <a:r>
              <a:rPr lang="nl-NL" sz="2000" dirty="0" smtClean="0">
                <a:sym typeface="Wingdings" panose="05000000000000000000" pitchFamily="2" charset="2"/>
              </a:rPr>
              <a:t>overheid stoot dus taken af die worden overgenomen door een particulier bedrijf. Doel: goedkoper of betere kwaliteit</a:t>
            </a:r>
            <a:br>
              <a:rPr lang="nl-NL" sz="2000" dirty="0" smtClean="0">
                <a:sym typeface="Wingdings" panose="05000000000000000000" pitchFamily="2" charset="2"/>
              </a:rPr>
            </a:br>
            <a:r>
              <a:rPr lang="nl-NL" sz="2000" dirty="0"/>
              <a:t>Bepaalde werkzaamheden kunnen bedrijven beter en soms goedkoper  dan de overheid. Soms vindt de overheid dat bepaalde diensten niet meer tot haar taken behoort. </a:t>
            </a:r>
            <a:endParaRPr lang="nl-NL" sz="2000" dirty="0" smtClean="0">
              <a:sym typeface="Wingdings" panose="05000000000000000000" pitchFamily="2" charset="2"/>
            </a:endParaRPr>
          </a:p>
          <a:p>
            <a:r>
              <a:rPr lang="nl-NL" sz="2000" b="1" dirty="0" smtClean="0">
                <a:sym typeface="Wingdings" panose="05000000000000000000" pitchFamily="2" charset="2"/>
              </a:rPr>
              <a:t>Subsidie</a:t>
            </a:r>
            <a:r>
              <a:rPr lang="nl-NL" sz="2000" dirty="0" smtClean="0">
                <a:sym typeface="Wingdings" panose="05000000000000000000" pitchFamily="2" charset="2"/>
              </a:rPr>
              <a:t>  bedrag dat de overheid uitkeert om het gebruik van goederen of diensten te bevorderen. </a:t>
            </a:r>
          </a:p>
          <a:p>
            <a:r>
              <a:rPr lang="nl-NL" sz="2000" b="1" dirty="0" smtClean="0">
                <a:sym typeface="Wingdings" panose="05000000000000000000" pitchFamily="2" charset="2"/>
              </a:rPr>
              <a:t>Accijns</a:t>
            </a:r>
            <a:r>
              <a:rPr lang="nl-NL" sz="2000" dirty="0" smtClean="0">
                <a:sym typeface="Wingdings" panose="05000000000000000000" pitchFamily="2" charset="2"/>
              </a:rPr>
              <a:t>  bijzondere belastingvorm om het gebruik van goederen of diensten af te remmen. Accijns wordt geheven op:</a:t>
            </a:r>
            <a:br>
              <a:rPr lang="nl-NL" sz="2000" dirty="0" smtClean="0">
                <a:sym typeface="Wingdings" panose="05000000000000000000" pitchFamily="2" charset="2"/>
              </a:rPr>
            </a:br>
            <a:r>
              <a:rPr lang="nl-NL" sz="2000" dirty="0" smtClean="0">
                <a:sym typeface="Wingdings" panose="05000000000000000000" pitchFamily="2" charset="2"/>
              </a:rPr>
              <a:t>- Tabak</a:t>
            </a:r>
            <a:br>
              <a:rPr lang="nl-NL" sz="2000" dirty="0" smtClean="0">
                <a:sym typeface="Wingdings" panose="05000000000000000000" pitchFamily="2" charset="2"/>
              </a:rPr>
            </a:br>
            <a:r>
              <a:rPr lang="nl-NL" sz="2000" dirty="0" smtClean="0">
                <a:sym typeface="Wingdings" panose="05000000000000000000" pitchFamily="2" charset="2"/>
              </a:rPr>
              <a:t>- Alcohol</a:t>
            </a:r>
            <a:br>
              <a:rPr lang="nl-NL" sz="2000" dirty="0" smtClean="0">
                <a:sym typeface="Wingdings" panose="05000000000000000000" pitchFamily="2" charset="2"/>
              </a:rPr>
            </a:br>
            <a:r>
              <a:rPr lang="nl-NL" sz="2000" dirty="0" smtClean="0">
                <a:sym typeface="Wingdings" panose="05000000000000000000" pitchFamily="2" charset="2"/>
              </a:rPr>
              <a:t>- Brandstof</a:t>
            </a:r>
            <a:endParaRPr lang="nl-NL" sz="2000" dirty="0"/>
          </a:p>
        </p:txBody>
      </p:sp>
    </p:spTree>
    <p:extLst>
      <p:ext uri="{BB962C8B-B14F-4D97-AF65-F5344CB8AC3E}">
        <p14:creationId xmlns:p14="http://schemas.microsoft.com/office/powerpoint/2010/main" val="3703033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fgeronde rechthoek 3"/>
          <p:cNvSpPr/>
          <p:nvPr/>
        </p:nvSpPr>
        <p:spPr>
          <a:xfrm>
            <a:off x="1574275" y="1357460"/>
            <a:ext cx="3539995" cy="7833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Collectieve sector</a:t>
            </a:r>
            <a:endParaRPr lang="nl-NL" dirty="0"/>
          </a:p>
        </p:txBody>
      </p:sp>
      <p:sp>
        <p:nvSpPr>
          <p:cNvPr id="5" name="Tijdelijke aanduiding voor inhoud 4"/>
          <p:cNvSpPr>
            <a:spLocks noGrp="1"/>
          </p:cNvSpPr>
          <p:nvPr>
            <p:ph idx="1"/>
          </p:nvPr>
        </p:nvSpPr>
        <p:spPr>
          <a:xfrm>
            <a:off x="5783574" y="1357460"/>
            <a:ext cx="3916607" cy="7833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nl-NL" dirty="0" smtClean="0"/>
              <a:t>Particuliere sector</a:t>
            </a:r>
            <a:endParaRPr lang="nl-NL" dirty="0"/>
          </a:p>
        </p:txBody>
      </p:sp>
      <p:sp>
        <p:nvSpPr>
          <p:cNvPr id="6" name="Afgeronde rechthoek 5"/>
          <p:cNvSpPr/>
          <p:nvPr/>
        </p:nvSpPr>
        <p:spPr>
          <a:xfrm>
            <a:off x="1574275" y="2705493"/>
            <a:ext cx="1923069" cy="1203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Overheid</a:t>
            </a:r>
          </a:p>
          <a:p>
            <a:pPr algn="ctr"/>
            <a:endParaRPr lang="nl-NL" dirty="0"/>
          </a:p>
        </p:txBody>
      </p:sp>
      <p:sp>
        <p:nvSpPr>
          <p:cNvPr id="7" name="Afgeronde rechthoek 6"/>
          <p:cNvSpPr/>
          <p:nvPr/>
        </p:nvSpPr>
        <p:spPr>
          <a:xfrm>
            <a:off x="3678025" y="2705493"/>
            <a:ext cx="1987484" cy="12035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Instellingen sociale zekerheid, bv het UWV</a:t>
            </a:r>
            <a:endParaRPr lang="nl-NL" dirty="0"/>
          </a:p>
        </p:txBody>
      </p:sp>
      <p:sp>
        <p:nvSpPr>
          <p:cNvPr id="8" name="Afgeronde rechthoek 7"/>
          <p:cNvSpPr/>
          <p:nvPr/>
        </p:nvSpPr>
        <p:spPr>
          <a:xfrm>
            <a:off x="5894224" y="2705492"/>
            <a:ext cx="1847653" cy="6504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Bedrijven</a:t>
            </a:r>
            <a:endParaRPr lang="nl-NL" dirty="0"/>
          </a:p>
        </p:txBody>
      </p:sp>
      <p:sp>
        <p:nvSpPr>
          <p:cNvPr id="9" name="Afgeronde rechthoek 8"/>
          <p:cNvSpPr/>
          <p:nvPr/>
        </p:nvSpPr>
        <p:spPr>
          <a:xfrm>
            <a:off x="8110423" y="2705492"/>
            <a:ext cx="1847653" cy="6504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Gezinnen</a:t>
            </a:r>
            <a:endParaRPr lang="nl-NL" dirty="0"/>
          </a:p>
        </p:txBody>
      </p:sp>
      <p:cxnSp>
        <p:nvCxnSpPr>
          <p:cNvPr id="11" name="Rechte verbindingslijn met pijl 10"/>
          <p:cNvCxnSpPr/>
          <p:nvPr/>
        </p:nvCxnSpPr>
        <p:spPr>
          <a:xfrm flipH="1">
            <a:off x="1542067" y="3909060"/>
            <a:ext cx="775253" cy="668655"/>
          </a:xfrm>
          <a:prstGeom prst="straightConnector1">
            <a:avLst/>
          </a:prstGeom>
          <a:ln w="317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2" name="Rechte verbindingslijn met pijl 11"/>
          <p:cNvCxnSpPr/>
          <p:nvPr/>
        </p:nvCxnSpPr>
        <p:spPr>
          <a:xfrm>
            <a:off x="4494739" y="2140801"/>
            <a:ext cx="8681" cy="564691"/>
          </a:xfrm>
          <a:prstGeom prst="straightConnector1">
            <a:avLst/>
          </a:prstGeom>
          <a:ln w="317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3" name="Rechte verbindingslijn met pijl 12"/>
          <p:cNvCxnSpPr/>
          <p:nvPr/>
        </p:nvCxnSpPr>
        <p:spPr>
          <a:xfrm>
            <a:off x="8693359" y="2140801"/>
            <a:ext cx="4871" cy="564691"/>
          </a:xfrm>
          <a:prstGeom prst="straightConnector1">
            <a:avLst/>
          </a:prstGeom>
          <a:ln w="317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Rechte verbindingslijn met pijl 13"/>
          <p:cNvCxnSpPr/>
          <p:nvPr/>
        </p:nvCxnSpPr>
        <p:spPr>
          <a:xfrm>
            <a:off x="6662629" y="2140801"/>
            <a:ext cx="1061" cy="564691"/>
          </a:xfrm>
          <a:prstGeom prst="straightConnector1">
            <a:avLst/>
          </a:prstGeom>
          <a:ln w="3175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5" name="Afgeronde rechthoek 14"/>
          <p:cNvSpPr/>
          <p:nvPr/>
        </p:nvSpPr>
        <p:spPr>
          <a:xfrm>
            <a:off x="892453" y="4577715"/>
            <a:ext cx="1508760" cy="6515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Rijk</a:t>
            </a:r>
            <a:endParaRPr lang="nl-NL" dirty="0"/>
          </a:p>
        </p:txBody>
      </p:sp>
      <p:sp>
        <p:nvSpPr>
          <p:cNvPr id="16" name="Afgeronde rechthoek 15"/>
          <p:cNvSpPr/>
          <p:nvPr/>
        </p:nvSpPr>
        <p:spPr>
          <a:xfrm>
            <a:off x="2535809" y="4577715"/>
            <a:ext cx="1508760" cy="6515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Provincie</a:t>
            </a:r>
            <a:endParaRPr lang="nl-NL" dirty="0"/>
          </a:p>
        </p:txBody>
      </p:sp>
      <p:sp>
        <p:nvSpPr>
          <p:cNvPr id="17" name="Afgeronde rechthoek 16"/>
          <p:cNvSpPr/>
          <p:nvPr/>
        </p:nvSpPr>
        <p:spPr>
          <a:xfrm>
            <a:off x="4179165" y="4577715"/>
            <a:ext cx="1508760" cy="6515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Gemeente</a:t>
            </a:r>
            <a:endParaRPr lang="nl-NL" dirty="0"/>
          </a:p>
        </p:txBody>
      </p:sp>
      <p:cxnSp>
        <p:nvCxnSpPr>
          <p:cNvPr id="19" name="Rechte verbindingslijn met pijl 18"/>
          <p:cNvCxnSpPr/>
          <p:nvPr/>
        </p:nvCxnSpPr>
        <p:spPr>
          <a:xfrm>
            <a:off x="2341632" y="3909060"/>
            <a:ext cx="538728" cy="668655"/>
          </a:xfrm>
          <a:prstGeom prst="straightConnector1">
            <a:avLst/>
          </a:prstGeom>
          <a:ln w="3175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2" name="Rechte verbindingslijn met pijl 21"/>
          <p:cNvCxnSpPr/>
          <p:nvPr/>
        </p:nvCxnSpPr>
        <p:spPr>
          <a:xfrm>
            <a:off x="2340303" y="3909060"/>
            <a:ext cx="2331464" cy="668655"/>
          </a:xfrm>
          <a:prstGeom prst="straightConnector1">
            <a:avLst/>
          </a:prstGeom>
          <a:ln w="3175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29" name="Gekromde PIJL-OMLAAG 28"/>
          <p:cNvSpPr/>
          <p:nvPr/>
        </p:nvSpPr>
        <p:spPr>
          <a:xfrm>
            <a:off x="3188970" y="331470"/>
            <a:ext cx="4126230" cy="102599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cxnSp>
        <p:nvCxnSpPr>
          <p:cNvPr id="30" name="Rechte verbindingslijn met pijl 29"/>
          <p:cNvCxnSpPr/>
          <p:nvPr/>
        </p:nvCxnSpPr>
        <p:spPr>
          <a:xfrm>
            <a:off x="2401213" y="2140801"/>
            <a:ext cx="0" cy="564691"/>
          </a:xfrm>
          <a:prstGeom prst="straightConnector1">
            <a:avLst/>
          </a:prstGeom>
          <a:ln w="3175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5" name="Tekstvak 34"/>
          <p:cNvSpPr txBox="1"/>
          <p:nvPr/>
        </p:nvSpPr>
        <p:spPr>
          <a:xfrm>
            <a:off x="4503420" y="423436"/>
            <a:ext cx="1318665" cy="369332"/>
          </a:xfrm>
          <a:prstGeom prst="rect">
            <a:avLst/>
          </a:prstGeom>
          <a:noFill/>
        </p:spPr>
        <p:txBody>
          <a:bodyPr wrap="square" rtlCol="0">
            <a:spAutoFit/>
          </a:bodyPr>
          <a:lstStyle/>
          <a:p>
            <a:r>
              <a:rPr lang="nl-NL" dirty="0" smtClean="0"/>
              <a:t>privatiseren</a:t>
            </a:r>
            <a:endParaRPr lang="nl-NL" dirty="0"/>
          </a:p>
        </p:txBody>
      </p:sp>
      <p:sp>
        <p:nvSpPr>
          <p:cNvPr id="37" name="Rechteraccolade 36"/>
          <p:cNvSpPr/>
          <p:nvPr/>
        </p:nvSpPr>
        <p:spPr>
          <a:xfrm rot="5400000">
            <a:off x="1498243" y="4825784"/>
            <a:ext cx="297180" cy="1405890"/>
          </a:xfrm>
          <a:prstGeom prst="rightBrace">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38" name="Rechteraccolade 37"/>
          <p:cNvSpPr/>
          <p:nvPr/>
        </p:nvSpPr>
        <p:spPr>
          <a:xfrm rot="5400000">
            <a:off x="3889609" y="4498764"/>
            <a:ext cx="297180" cy="2152142"/>
          </a:xfrm>
          <a:prstGeom prst="rightBrace">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39" name="Tekstvak 38"/>
          <p:cNvSpPr txBox="1"/>
          <p:nvPr/>
        </p:nvSpPr>
        <p:spPr>
          <a:xfrm>
            <a:off x="3081919" y="5781282"/>
            <a:ext cx="1925300" cy="369332"/>
          </a:xfrm>
          <a:prstGeom prst="rect">
            <a:avLst/>
          </a:prstGeom>
          <a:noFill/>
        </p:spPr>
        <p:txBody>
          <a:bodyPr wrap="square" rtlCol="0">
            <a:spAutoFit/>
          </a:bodyPr>
          <a:lstStyle/>
          <a:p>
            <a:r>
              <a:rPr lang="nl-NL" dirty="0" smtClean="0"/>
              <a:t>Lagere overheden</a:t>
            </a:r>
            <a:endParaRPr lang="nl-NL" dirty="0"/>
          </a:p>
        </p:txBody>
      </p:sp>
      <p:sp>
        <p:nvSpPr>
          <p:cNvPr id="40" name="Tekstvak 39"/>
          <p:cNvSpPr txBox="1"/>
          <p:nvPr/>
        </p:nvSpPr>
        <p:spPr>
          <a:xfrm>
            <a:off x="1036828" y="5574835"/>
            <a:ext cx="1925300" cy="1200329"/>
          </a:xfrm>
          <a:prstGeom prst="rect">
            <a:avLst/>
          </a:prstGeom>
          <a:noFill/>
        </p:spPr>
        <p:txBody>
          <a:bodyPr wrap="square" rtlCol="0">
            <a:spAutoFit/>
          </a:bodyPr>
          <a:lstStyle/>
          <a:p>
            <a:r>
              <a:rPr lang="nl-NL" dirty="0" smtClean="0"/>
              <a:t>Centrale of landelijke overheid, rijksoverheid</a:t>
            </a:r>
            <a:endParaRPr lang="nl-NL" dirty="0"/>
          </a:p>
        </p:txBody>
      </p:sp>
      <p:sp>
        <p:nvSpPr>
          <p:cNvPr id="41" name="Tekstvak 40"/>
          <p:cNvSpPr txBox="1"/>
          <p:nvPr/>
        </p:nvSpPr>
        <p:spPr>
          <a:xfrm>
            <a:off x="2731122" y="2096562"/>
            <a:ext cx="1313447" cy="369332"/>
          </a:xfrm>
          <a:prstGeom prst="rect">
            <a:avLst/>
          </a:prstGeom>
          <a:noFill/>
        </p:spPr>
        <p:txBody>
          <a:bodyPr wrap="square" rtlCol="0">
            <a:spAutoFit/>
          </a:bodyPr>
          <a:lstStyle/>
          <a:p>
            <a:r>
              <a:rPr lang="nl-NL" dirty="0" smtClean="0"/>
              <a:t>Geen winst</a:t>
            </a:r>
            <a:endParaRPr lang="nl-NL" dirty="0"/>
          </a:p>
        </p:txBody>
      </p:sp>
      <p:sp>
        <p:nvSpPr>
          <p:cNvPr id="42" name="Tekstvak 41"/>
          <p:cNvSpPr txBox="1"/>
          <p:nvPr/>
        </p:nvSpPr>
        <p:spPr>
          <a:xfrm>
            <a:off x="7357983" y="2145673"/>
            <a:ext cx="1313447" cy="369332"/>
          </a:xfrm>
          <a:prstGeom prst="rect">
            <a:avLst/>
          </a:prstGeom>
          <a:noFill/>
        </p:spPr>
        <p:txBody>
          <a:bodyPr wrap="square" rtlCol="0">
            <a:spAutoFit/>
          </a:bodyPr>
          <a:lstStyle/>
          <a:p>
            <a:r>
              <a:rPr lang="nl-NL" dirty="0"/>
              <a:t>W</a:t>
            </a:r>
            <a:r>
              <a:rPr lang="nl-NL" dirty="0" smtClean="0"/>
              <a:t>inst</a:t>
            </a:r>
            <a:endParaRPr lang="nl-NL" dirty="0"/>
          </a:p>
        </p:txBody>
      </p:sp>
    </p:spTree>
    <p:extLst>
      <p:ext uri="{BB962C8B-B14F-4D97-AF65-F5344CB8AC3E}">
        <p14:creationId xmlns:p14="http://schemas.microsoft.com/office/powerpoint/2010/main" val="406697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bg/>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animBg="1"/>
      <p:bldP spid="6" grpId="0" animBg="1"/>
      <p:bldP spid="7" grpId="0" animBg="1"/>
      <p:bldP spid="8" grpId="0" animBg="1"/>
      <p:bldP spid="9" grpId="0" animBg="1"/>
      <p:bldP spid="15" grpId="0" animBg="1"/>
      <p:bldP spid="16" grpId="0" animBg="1"/>
      <p:bldP spid="17" grpId="0" animBg="1"/>
      <p:bldP spid="29" grpId="0" animBg="1"/>
      <p:bldP spid="35" grpId="0"/>
      <p:bldP spid="37" grpId="0" animBg="1"/>
      <p:bldP spid="38" grpId="0" animBg="1"/>
      <p:bldP spid="39" grpId="0"/>
      <p:bldP spid="40" grpId="0"/>
      <p:bldP spid="41" grpId="0"/>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5.1 Overheid en economie</a:t>
            </a:r>
            <a:br>
              <a:rPr lang="nl-NL" dirty="0"/>
            </a:br>
            <a:r>
              <a:rPr lang="nl-NL" dirty="0"/>
              <a:t>5.2 Collectief of particulier</a:t>
            </a:r>
          </a:p>
        </p:txBody>
      </p:sp>
      <p:sp>
        <p:nvSpPr>
          <p:cNvPr id="3" name="Tijdelijke aanduiding voor inhoud 2"/>
          <p:cNvSpPr>
            <a:spLocks noGrp="1"/>
          </p:cNvSpPr>
          <p:nvPr>
            <p:ph idx="1"/>
          </p:nvPr>
        </p:nvSpPr>
        <p:spPr/>
        <p:txBody>
          <a:bodyPr>
            <a:normAutofit lnSpcReduction="10000"/>
          </a:bodyPr>
          <a:lstStyle/>
          <a:p>
            <a:r>
              <a:rPr lang="nl-NL" dirty="0"/>
              <a:t>De overheid heeft op veel terreinen invloed. Veel beslissingen van de overheid hebben invloed op de economie. Je zegt: de overheid voert </a:t>
            </a:r>
            <a:r>
              <a:rPr lang="nl-NL" b="1" dirty="0"/>
              <a:t>economische politiek</a:t>
            </a:r>
            <a:r>
              <a:rPr lang="nl-NL" dirty="0"/>
              <a:t>.</a:t>
            </a:r>
            <a:br>
              <a:rPr lang="nl-NL" dirty="0"/>
            </a:br>
            <a:r>
              <a:rPr lang="nl-NL" dirty="0"/>
              <a:t/>
            </a:r>
            <a:br>
              <a:rPr lang="nl-NL" dirty="0"/>
            </a:br>
            <a:r>
              <a:rPr lang="nl-NL" dirty="0"/>
              <a:t>Als in een land van de invloed van de overheid zeer groot is, spreek je van een </a:t>
            </a:r>
            <a:r>
              <a:rPr lang="nl-NL" b="1" dirty="0"/>
              <a:t>planeconomie</a:t>
            </a:r>
            <a:r>
              <a:rPr lang="nl-NL" dirty="0"/>
              <a:t>. Heeft de overheid in een land nauwelijks invloed, dan heeft dat land een </a:t>
            </a:r>
            <a:r>
              <a:rPr lang="nl-NL" b="1" dirty="0"/>
              <a:t>markteconomie</a:t>
            </a:r>
            <a:r>
              <a:rPr lang="nl-NL" dirty="0"/>
              <a:t>. Een land heeft een </a:t>
            </a:r>
            <a:r>
              <a:rPr lang="nl-NL" b="1" dirty="0"/>
              <a:t>gemengde economie</a:t>
            </a:r>
            <a:r>
              <a:rPr lang="nl-NL" dirty="0"/>
              <a:t> als de overheid wel invloed heeft, maar niet alles regelt.</a:t>
            </a:r>
            <a:br>
              <a:rPr lang="nl-NL" dirty="0"/>
            </a:br>
            <a:endParaRPr lang="nl-NL" dirty="0"/>
          </a:p>
        </p:txBody>
      </p:sp>
    </p:spTree>
    <p:extLst>
      <p:ext uri="{BB962C8B-B14F-4D97-AF65-F5344CB8AC3E}">
        <p14:creationId xmlns:p14="http://schemas.microsoft.com/office/powerpoint/2010/main" val="1888828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5.1 Overheid en economie</a:t>
            </a:r>
            <a:br>
              <a:rPr lang="nl-NL" dirty="0"/>
            </a:br>
            <a:r>
              <a:rPr lang="nl-NL" dirty="0"/>
              <a:t>5.2 Collectief of particulier</a:t>
            </a:r>
          </a:p>
        </p:txBody>
      </p:sp>
      <p:sp>
        <p:nvSpPr>
          <p:cNvPr id="3" name="Tijdelijke aanduiding voor inhoud 2"/>
          <p:cNvSpPr>
            <a:spLocks noGrp="1"/>
          </p:cNvSpPr>
          <p:nvPr>
            <p:ph idx="1"/>
          </p:nvPr>
        </p:nvSpPr>
        <p:spPr/>
        <p:txBody>
          <a:bodyPr>
            <a:normAutofit fontScale="92500" lnSpcReduction="20000"/>
          </a:bodyPr>
          <a:lstStyle/>
          <a:p>
            <a:r>
              <a:rPr lang="nl-NL" dirty="0"/>
              <a:t>Een belangrijke taak van de overheid is het voortbrengen van de </a:t>
            </a:r>
            <a:r>
              <a:rPr lang="nl-NL" b="1" dirty="0"/>
              <a:t>overheidsproducten</a:t>
            </a:r>
            <a:r>
              <a:rPr lang="nl-NL" dirty="0"/>
              <a:t>. </a:t>
            </a:r>
            <a:br>
              <a:rPr lang="nl-NL" dirty="0"/>
            </a:br>
            <a:r>
              <a:rPr lang="nl-NL" dirty="0"/>
              <a:t/>
            </a:r>
            <a:br>
              <a:rPr lang="nl-NL" dirty="0"/>
            </a:br>
            <a:r>
              <a:rPr lang="nl-NL" dirty="0"/>
              <a:t>Overheidsproducten waar iedereen gebruik van maakt en die door ons allemaal samen worden betaald, noem je </a:t>
            </a:r>
            <a:r>
              <a:rPr lang="nl-NL" b="1" dirty="0"/>
              <a:t>collectieve overheidsproducten</a:t>
            </a:r>
            <a:r>
              <a:rPr lang="nl-NL" dirty="0"/>
              <a:t>.</a:t>
            </a:r>
            <a:br>
              <a:rPr lang="nl-NL" dirty="0"/>
            </a:br>
            <a:r>
              <a:rPr lang="nl-NL" dirty="0"/>
              <a:t>Voorbeelden van collectieve producten zijn: de politie, dijken en straatverlichting. </a:t>
            </a:r>
            <a:br>
              <a:rPr lang="nl-NL" dirty="0"/>
            </a:br>
            <a:r>
              <a:rPr lang="nl-NL" dirty="0"/>
              <a:t>Deze overheidsproducten worden betaald uit de belastingopbrengsten.</a:t>
            </a:r>
            <a:br>
              <a:rPr lang="nl-NL" dirty="0"/>
            </a:br>
            <a:r>
              <a:rPr lang="nl-NL" dirty="0"/>
              <a:t/>
            </a:r>
            <a:br>
              <a:rPr lang="nl-NL" dirty="0"/>
            </a:br>
            <a:r>
              <a:rPr lang="nl-NL" dirty="0"/>
              <a:t>Je hebt ook </a:t>
            </a:r>
            <a:r>
              <a:rPr lang="nl-NL" b="1" dirty="0"/>
              <a:t>individuele overheidsproducten</a:t>
            </a:r>
            <a:r>
              <a:rPr lang="nl-NL" dirty="0"/>
              <a:t>. Dat zijn overheidsproducten waarvoor je bij gebruik moet betalen. Voorbeelden van individuele overheidsproducten zijn: paspoort, museum en de vuilophaaldienst.</a:t>
            </a:r>
          </a:p>
        </p:txBody>
      </p:sp>
    </p:spTree>
    <p:extLst>
      <p:ext uri="{BB962C8B-B14F-4D97-AF65-F5344CB8AC3E}">
        <p14:creationId xmlns:p14="http://schemas.microsoft.com/office/powerpoint/2010/main" val="1572144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90043" y="195606"/>
            <a:ext cx="10018713" cy="1227841"/>
          </a:xfrm>
        </p:spPr>
        <p:txBody>
          <a:bodyPr/>
          <a:lstStyle/>
          <a:p>
            <a:r>
              <a:rPr lang="nl-NL" dirty="0" smtClean="0"/>
              <a:t>5.3 Economische politiek</a:t>
            </a:r>
            <a:endParaRPr lang="nl-NL" dirty="0"/>
          </a:p>
        </p:txBody>
      </p:sp>
      <p:sp>
        <p:nvSpPr>
          <p:cNvPr id="3" name="Tijdelijke aanduiding voor inhoud 2"/>
          <p:cNvSpPr>
            <a:spLocks noGrp="1"/>
          </p:cNvSpPr>
          <p:nvPr>
            <p:ph idx="1"/>
          </p:nvPr>
        </p:nvSpPr>
        <p:spPr>
          <a:xfrm>
            <a:off x="1173226" y="1187776"/>
            <a:ext cx="10874230" cy="5590096"/>
          </a:xfrm>
        </p:spPr>
        <p:txBody>
          <a:bodyPr>
            <a:normAutofit fontScale="77500" lnSpcReduction="20000"/>
          </a:bodyPr>
          <a:lstStyle/>
          <a:p>
            <a:pPr marL="0" indent="0">
              <a:buNone/>
            </a:pPr>
            <a:r>
              <a:rPr lang="nl-NL" sz="2600" dirty="0" smtClean="0"/>
              <a:t>Doelstellingen economische politiek:</a:t>
            </a:r>
            <a:br>
              <a:rPr lang="nl-NL" sz="2600" dirty="0" smtClean="0"/>
            </a:br>
            <a:r>
              <a:rPr lang="nl-NL" sz="2600" dirty="0" smtClean="0"/>
              <a:t/>
            </a:r>
            <a:br>
              <a:rPr lang="nl-NL" sz="2600" dirty="0" smtClean="0"/>
            </a:br>
            <a:r>
              <a:rPr lang="nl-NL" sz="2600" dirty="0" smtClean="0"/>
              <a:t>-</a:t>
            </a:r>
            <a:r>
              <a:rPr lang="nl-NL" sz="2600" b="1" dirty="0" smtClean="0"/>
              <a:t>    WERKGELEGENHEID, </a:t>
            </a:r>
            <a:r>
              <a:rPr lang="nl-NL" sz="2600" dirty="0" smtClean="0"/>
              <a:t>zorgen </a:t>
            </a:r>
            <a:r>
              <a:rPr lang="nl-NL" sz="2600" dirty="0"/>
              <a:t>voor voldoende werkgelegenheid</a:t>
            </a:r>
            <a:r>
              <a:rPr lang="nl-NL" sz="2600" dirty="0" smtClean="0"/>
              <a:t>.</a:t>
            </a:r>
            <a:br>
              <a:rPr lang="nl-NL" sz="2600" dirty="0" smtClean="0"/>
            </a:br>
            <a:r>
              <a:rPr lang="nl-NL" sz="2600" dirty="0" smtClean="0"/>
              <a:t>        Hoe?: * overheid neemt zelf mensen in dienst</a:t>
            </a:r>
            <a:br>
              <a:rPr lang="nl-NL" sz="2600" dirty="0" smtClean="0"/>
            </a:br>
            <a:r>
              <a:rPr lang="nl-NL" sz="2600" dirty="0" smtClean="0"/>
              <a:t>                     *  loonkostensubsidies geven</a:t>
            </a:r>
            <a:br>
              <a:rPr lang="nl-NL" sz="2600" dirty="0" smtClean="0"/>
            </a:br>
            <a:r>
              <a:rPr lang="nl-NL" sz="2600" dirty="0" smtClean="0"/>
              <a:t>                     *  deeltijdwerk stimuleren</a:t>
            </a:r>
          </a:p>
          <a:p>
            <a:pPr>
              <a:buFontTx/>
              <a:buChar char="-"/>
            </a:pPr>
            <a:r>
              <a:rPr lang="nl-NL" sz="2600" b="1" dirty="0" smtClean="0"/>
              <a:t>INFLATIE, </a:t>
            </a:r>
            <a:r>
              <a:rPr lang="nl-NL" sz="2600" dirty="0"/>
              <a:t>zorgen dat de inflatie beperkt blijft</a:t>
            </a:r>
            <a:br>
              <a:rPr lang="nl-NL" sz="2600" dirty="0"/>
            </a:br>
            <a:r>
              <a:rPr lang="nl-NL" sz="2600" dirty="0" smtClean="0"/>
              <a:t>         Inflatie </a:t>
            </a:r>
            <a:r>
              <a:rPr lang="nl-NL" sz="2600" dirty="0"/>
              <a:t>is het duurder worden van producten</a:t>
            </a:r>
            <a:r>
              <a:rPr lang="nl-NL" sz="2600" dirty="0" smtClean="0"/>
              <a:t>.</a:t>
            </a:r>
            <a:br>
              <a:rPr lang="nl-NL" sz="2600" dirty="0" smtClean="0"/>
            </a:br>
            <a:r>
              <a:rPr lang="nl-NL" sz="2600" dirty="0" smtClean="0"/>
              <a:t>         Inflatie kan leiden tot werkloosheid</a:t>
            </a:r>
          </a:p>
          <a:p>
            <a:pPr>
              <a:buFontTx/>
              <a:buChar char="-"/>
            </a:pPr>
            <a:r>
              <a:rPr lang="nl-NL" sz="2600" b="1" dirty="0"/>
              <a:t>RECHTVAARDIGE </a:t>
            </a:r>
            <a:r>
              <a:rPr lang="nl-NL" sz="2600" b="1" dirty="0" smtClean="0"/>
              <a:t>INKOMENSVERDELING, </a:t>
            </a:r>
            <a:r>
              <a:rPr lang="nl-NL" sz="2600" dirty="0" smtClean="0"/>
              <a:t>zorgen voor een eerlijke inkomensverdeling</a:t>
            </a:r>
            <a:br>
              <a:rPr lang="nl-NL" sz="2600" dirty="0" smtClean="0"/>
            </a:br>
            <a:r>
              <a:rPr lang="nl-NL" sz="2600" dirty="0" smtClean="0"/>
              <a:t>   Hoe? * progressief belastingstelsel (hogere inkomens betalen een hoger percentage belastingen)</a:t>
            </a:r>
            <a:br>
              <a:rPr lang="nl-NL" sz="2600" dirty="0" smtClean="0"/>
            </a:br>
            <a:r>
              <a:rPr lang="nl-NL" sz="2600" dirty="0" smtClean="0"/>
              <a:t>               * minimumloon</a:t>
            </a:r>
            <a:br>
              <a:rPr lang="nl-NL" sz="2600" dirty="0" smtClean="0"/>
            </a:br>
            <a:r>
              <a:rPr lang="nl-NL" sz="2600" dirty="0" smtClean="0"/>
              <a:t>               * </a:t>
            </a:r>
            <a:r>
              <a:rPr lang="nl-NL" sz="2600" dirty="0" smtClean="0"/>
              <a:t>uitkeringen</a:t>
            </a:r>
            <a:br>
              <a:rPr lang="nl-NL" sz="2600" dirty="0" smtClean="0"/>
            </a:br>
            <a:r>
              <a:rPr lang="nl-NL" sz="2600" dirty="0" smtClean="0"/>
              <a:t>   </a:t>
            </a:r>
            <a:r>
              <a:rPr lang="nl-NL" sz="2600" b="1" dirty="0" smtClean="0"/>
              <a:t>nivelleren </a:t>
            </a:r>
            <a:r>
              <a:rPr lang="nl-NL" sz="2600" dirty="0" smtClean="0"/>
              <a:t>is het verkleinen van de inkomensverschillen</a:t>
            </a:r>
            <a:r>
              <a:rPr lang="nl-NL" sz="2600" dirty="0" smtClean="0"/>
              <a:t/>
            </a:r>
            <a:br>
              <a:rPr lang="nl-NL" sz="2600" dirty="0" smtClean="0"/>
            </a:br>
            <a:r>
              <a:rPr lang="nl-NL" sz="2600" dirty="0" smtClean="0"/>
              <a:t>   Inkomensverdeling </a:t>
            </a:r>
            <a:r>
              <a:rPr lang="nl-NL" sz="2600" dirty="0" smtClean="0"/>
              <a:t>kun je in beeld brengen in een Lorenzcurve (alleen VWO)</a:t>
            </a:r>
          </a:p>
          <a:p>
            <a:pPr>
              <a:buFontTx/>
              <a:buChar char="-"/>
            </a:pPr>
            <a:r>
              <a:rPr lang="nl-NL" sz="2600" b="1" dirty="0" smtClean="0"/>
              <a:t>IMPORT EN EXPORT</a:t>
            </a:r>
            <a:r>
              <a:rPr lang="nl-NL" sz="2600" dirty="0" smtClean="0"/>
              <a:t>, </a:t>
            </a:r>
            <a:r>
              <a:rPr lang="nl-NL" sz="2600" dirty="0"/>
              <a:t>zorgen dat er goede import- en exportmogelijkheden voor bedrijven zijn.</a:t>
            </a:r>
            <a:br>
              <a:rPr lang="nl-NL" sz="2600" dirty="0"/>
            </a:br>
            <a:r>
              <a:rPr lang="nl-NL" sz="2600" dirty="0"/>
              <a:t>De Nederlandse overheid streeft naar een exportoverschot</a:t>
            </a:r>
            <a:r>
              <a:rPr lang="nl-NL" sz="2600" dirty="0" smtClean="0"/>
              <a:t>.</a:t>
            </a:r>
            <a:br>
              <a:rPr lang="nl-NL" sz="2600" dirty="0" smtClean="0"/>
            </a:br>
            <a:r>
              <a:rPr lang="nl-NL" sz="2600" dirty="0" smtClean="0"/>
              <a:t>     Hoe? * stimuleren loonmatiging</a:t>
            </a:r>
            <a:br>
              <a:rPr lang="nl-NL" sz="2600" dirty="0" smtClean="0"/>
            </a:br>
            <a:r>
              <a:rPr lang="nl-NL" dirty="0"/>
              <a:t/>
            </a:r>
            <a:br>
              <a:rPr lang="nl-NL" dirty="0"/>
            </a:br>
            <a:r>
              <a:rPr lang="nl-NL" dirty="0"/>
              <a:t/>
            </a:r>
            <a:br>
              <a:rPr lang="nl-NL" dirty="0"/>
            </a:br>
            <a:endParaRPr lang="nl-NL" dirty="0"/>
          </a:p>
        </p:txBody>
      </p:sp>
    </p:spTree>
    <p:extLst>
      <p:ext uri="{BB962C8B-B14F-4D97-AF65-F5344CB8AC3E}">
        <p14:creationId xmlns:p14="http://schemas.microsoft.com/office/powerpoint/2010/main" val="3108733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84310" y="157899"/>
            <a:ext cx="10018713" cy="897903"/>
          </a:xfrm>
        </p:spPr>
        <p:txBody>
          <a:bodyPr/>
          <a:lstStyle/>
          <a:p>
            <a:r>
              <a:rPr lang="nl-NL" dirty="0" smtClean="0"/>
              <a:t>Lorenzcurve (alleen voor VWO)</a:t>
            </a:r>
            <a:endParaRPr lang="nl-NL" dirty="0"/>
          </a:p>
        </p:txBody>
      </p:sp>
      <p:sp>
        <p:nvSpPr>
          <p:cNvPr id="3" name="Tijdelijke aanduiding voor inhoud 2"/>
          <p:cNvSpPr>
            <a:spLocks noGrp="1"/>
          </p:cNvSpPr>
          <p:nvPr>
            <p:ph idx="1"/>
          </p:nvPr>
        </p:nvSpPr>
        <p:spPr>
          <a:xfrm>
            <a:off x="1484310" y="1055801"/>
            <a:ext cx="10374610" cy="5618375"/>
          </a:xfrm>
        </p:spPr>
        <p:txBody>
          <a:bodyPr>
            <a:normAutofit fontScale="92500"/>
          </a:bodyPr>
          <a:lstStyle/>
          <a:p>
            <a:pPr marL="0" indent="0">
              <a:buNone/>
            </a:pPr>
            <a:r>
              <a:rPr lang="nl-NL" dirty="0"/>
              <a:t>Een grafiek die in één oogopslag een beeld kan geven van het verschil tussen arm en rijk</a:t>
            </a:r>
            <a:r>
              <a:rPr lang="nl-NL" dirty="0" smtClean="0"/>
              <a:t>. Bv:</a:t>
            </a:r>
          </a:p>
          <a:p>
            <a:pPr marL="0" indent="0">
              <a:buNone/>
            </a:pPr>
            <a:endParaRPr lang="nl-NL" dirty="0"/>
          </a:p>
          <a:p>
            <a:pPr marL="0" indent="0">
              <a:buNone/>
            </a:pPr>
            <a:endParaRPr lang="nl-NL" dirty="0" smtClean="0"/>
          </a:p>
          <a:p>
            <a:pPr marL="0" indent="0">
              <a:buNone/>
            </a:pPr>
            <a:endParaRPr lang="nl-NL" dirty="0"/>
          </a:p>
          <a:p>
            <a:pPr marL="0" indent="0">
              <a:buNone/>
            </a:pPr>
            <a:endParaRPr lang="nl-NL" dirty="0" smtClean="0"/>
          </a:p>
          <a:p>
            <a:pPr marL="0" indent="0">
              <a:buNone/>
            </a:pPr>
            <a:endParaRPr lang="nl-NL" dirty="0" smtClean="0"/>
          </a:p>
          <a:p>
            <a:pPr marL="0" indent="0">
              <a:buNone/>
            </a:pPr>
            <a:endParaRPr lang="nl-NL" dirty="0" smtClean="0"/>
          </a:p>
          <a:p>
            <a:pPr marL="0" indent="0">
              <a:buNone/>
            </a:pPr>
            <a:r>
              <a:rPr lang="nl-NL" dirty="0" smtClean="0"/>
              <a:t>Aan </a:t>
            </a:r>
            <a:r>
              <a:rPr lang="nl-NL" dirty="0"/>
              <a:t>de rode lijn valt nu af te lezen dat er forse inkomensverschillen zijn bij de bevolking:</a:t>
            </a:r>
            <a:br>
              <a:rPr lang="nl-NL" dirty="0"/>
            </a:br>
            <a:r>
              <a:rPr lang="nl-NL" dirty="0"/>
              <a:t>– C: de armste 20% heeft nauwelijks inkomen (1 à 2%)</a:t>
            </a:r>
            <a:br>
              <a:rPr lang="nl-NL" dirty="0"/>
            </a:br>
            <a:r>
              <a:rPr lang="nl-NL" dirty="0"/>
              <a:t>– D: 80% van de bevolking moet genoegen nemen met 38% van het inkomen, zodat je kunt concluderen dat de rijkste 20% de overige 62% (100-38) van het inkomen tot zijn beschikking heeft.</a:t>
            </a:r>
          </a:p>
        </p:txBody>
      </p:sp>
      <p:pic>
        <p:nvPicPr>
          <p:cNvPr id="4" name="Afbeelding 3"/>
          <p:cNvPicPr>
            <a:picLocks noChangeAspect="1"/>
          </p:cNvPicPr>
          <p:nvPr/>
        </p:nvPicPr>
        <p:blipFill>
          <a:blip r:embed="rId2"/>
          <a:stretch>
            <a:fillRect/>
          </a:stretch>
        </p:blipFill>
        <p:spPr>
          <a:xfrm>
            <a:off x="4147106" y="1632114"/>
            <a:ext cx="3181350" cy="2952750"/>
          </a:xfrm>
          <a:prstGeom prst="rect">
            <a:avLst/>
          </a:prstGeom>
        </p:spPr>
      </p:pic>
    </p:spTree>
    <p:extLst>
      <p:ext uri="{BB962C8B-B14F-4D97-AF65-F5344CB8AC3E}">
        <p14:creationId xmlns:p14="http://schemas.microsoft.com/office/powerpoint/2010/main" val="1509652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52336" y="236459"/>
            <a:ext cx="10018713" cy="1337818"/>
          </a:xfrm>
        </p:spPr>
        <p:txBody>
          <a:bodyPr/>
          <a:lstStyle/>
          <a:p>
            <a:r>
              <a:rPr lang="nl-NL" dirty="0" smtClean="0"/>
              <a:t>5.4 Overheid en milieu</a:t>
            </a:r>
            <a:endParaRPr lang="nl-NL" dirty="0"/>
          </a:p>
        </p:txBody>
      </p:sp>
      <p:sp>
        <p:nvSpPr>
          <p:cNvPr id="3" name="Tijdelijke aanduiding voor inhoud 2"/>
          <p:cNvSpPr>
            <a:spLocks noGrp="1"/>
          </p:cNvSpPr>
          <p:nvPr>
            <p:ph idx="1"/>
          </p:nvPr>
        </p:nvSpPr>
        <p:spPr>
          <a:xfrm>
            <a:off x="1493738" y="1644978"/>
            <a:ext cx="10402889" cy="5213022"/>
          </a:xfrm>
        </p:spPr>
        <p:txBody>
          <a:bodyPr>
            <a:normAutofit fontScale="85000" lnSpcReduction="10000"/>
          </a:bodyPr>
          <a:lstStyle/>
          <a:p>
            <a:pPr marL="0" indent="0">
              <a:buNone/>
            </a:pPr>
            <a:r>
              <a:rPr lang="nl-NL" dirty="0"/>
              <a:t>Het produceren van goederen en diensten kan nadelige gevolgen hebben voor het milieu. </a:t>
            </a:r>
            <a:r>
              <a:rPr lang="nl-NL" dirty="0" smtClean="0"/>
              <a:t/>
            </a:r>
            <a:br>
              <a:rPr lang="nl-NL" dirty="0" smtClean="0"/>
            </a:br>
            <a:r>
              <a:rPr lang="nl-NL" dirty="0"/>
              <a:t/>
            </a:r>
            <a:br>
              <a:rPr lang="nl-NL" dirty="0"/>
            </a:br>
            <a:r>
              <a:rPr lang="nl-NL" dirty="0"/>
              <a:t>De overheid neemt verschillende maatregelen om milieuvervuilende productie tegen te gaan.</a:t>
            </a:r>
            <a:br>
              <a:rPr lang="nl-NL" dirty="0"/>
            </a:br>
            <a:r>
              <a:rPr lang="nl-NL" dirty="0"/>
              <a:t/>
            </a:r>
            <a:br>
              <a:rPr lang="nl-NL" dirty="0"/>
            </a:br>
            <a:r>
              <a:rPr lang="nl-NL" dirty="0"/>
              <a:t>Voorbeelden van dit </a:t>
            </a:r>
            <a:r>
              <a:rPr lang="nl-NL" b="1" dirty="0"/>
              <a:t>milieubeleid</a:t>
            </a:r>
            <a:r>
              <a:rPr lang="nl-NL" dirty="0"/>
              <a:t> zijn:</a:t>
            </a:r>
          </a:p>
          <a:p>
            <a:r>
              <a:rPr lang="nl-NL" dirty="0"/>
              <a:t>het heffen van milieubelasting op vervuilende activiteiten;</a:t>
            </a:r>
          </a:p>
          <a:p>
            <a:r>
              <a:rPr lang="nl-NL" dirty="0"/>
              <a:t>het subsidiëren van milieuvriendelijke activiteiten;</a:t>
            </a:r>
          </a:p>
          <a:p>
            <a:r>
              <a:rPr lang="nl-NL" dirty="0"/>
              <a:t>het verbieden van milieuverontreinigende productiemethoden</a:t>
            </a:r>
            <a:r>
              <a:rPr lang="nl-NL" dirty="0" smtClean="0"/>
              <a:t>.</a:t>
            </a:r>
            <a:br>
              <a:rPr lang="nl-NL" dirty="0" smtClean="0"/>
            </a:br>
            <a:endParaRPr lang="nl-NL" dirty="0"/>
          </a:p>
          <a:p>
            <a:pPr marL="0" indent="0">
              <a:buNone/>
            </a:pPr>
            <a:r>
              <a:rPr lang="nl-NL" dirty="0"/>
              <a:t>De overheid kan natuurlijk ook proberen </a:t>
            </a:r>
            <a:r>
              <a:rPr lang="nl-NL" b="1" dirty="0"/>
              <a:t>milieuvriendelijk gedrag</a:t>
            </a:r>
            <a:r>
              <a:rPr lang="nl-NL" dirty="0"/>
              <a:t> te stimuleren, bijvoorbeeld door:</a:t>
            </a:r>
          </a:p>
          <a:p>
            <a:r>
              <a:rPr lang="nl-NL" dirty="0"/>
              <a:t>subsidie te geven op het isoleren van woningen;</a:t>
            </a:r>
          </a:p>
          <a:p>
            <a:r>
              <a:rPr lang="nl-NL" dirty="0"/>
              <a:t>subsidie te geven op het gebruik van windenergie;</a:t>
            </a:r>
          </a:p>
          <a:p>
            <a:r>
              <a:rPr lang="nl-NL" dirty="0"/>
              <a:t>voorlichting geven over carpoolen.</a:t>
            </a:r>
          </a:p>
          <a:p>
            <a:endParaRPr lang="nl-NL" dirty="0"/>
          </a:p>
        </p:txBody>
      </p:sp>
    </p:spTree>
    <p:extLst>
      <p:ext uri="{BB962C8B-B14F-4D97-AF65-F5344CB8AC3E}">
        <p14:creationId xmlns:p14="http://schemas.microsoft.com/office/powerpoint/2010/main" val="5451314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193</TotalTime>
  <Words>382</Words>
  <Application>Microsoft Office PowerPoint</Application>
  <PresentationFormat>Breedbeeld</PresentationFormat>
  <Paragraphs>83</Paragraphs>
  <Slides>15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15</vt:i4>
      </vt:variant>
    </vt:vector>
  </HeadingPairs>
  <TitlesOfParts>
    <vt:vector size="19" baseType="lpstr">
      <vt:lpstr>Arial</vt:lpstr>
      <vt:lpstr>Corbel</vt:lpstr>
      <vt:lpstr>Wingdings</vt:lpstr>
      <vt:lpstr>Parallax</vt:lpstr>
      <vt:lpstr>De Overheid</vt:lpstr>
      <vt:lpstr>5.1 Overheid en economie 5.2 Collectief of particulier</vt:lpstr>
      <vt:lpstr>5.1 Overheid en economie 5.2 Collectief of particulier</vt:lpstr>
      <vt:lpstr>PowerPoint-presentatie</vt:lpstr>
      <vt:lpstr>5.1 Overheid en economie 5.2 Collectief of particulier</vt:lpstr>
      <vt:lpstr>5.1 Overheid en economie 5.2 Collectief of particulier</vt:lpstr>
      <vt:lpstr>5.3 Economische politiek</vt:lpstr>
      <vt:lpstr>Lorenzcurve (alleen voor VWO)</vt:lpstr>
      <vt:lpstr>5.4 Overheid en milieu</vt:lpstr>
      <vt:lpstr>5.4 Overheid en milieu</vt:lpstr>
      <vt:lpstr>5.5 Overheidsfinanciën, uitgaven</vt:lpstr>
      <vt:lpstr>5.5 Overheidsfinanciën, inkomsten</vt:lpstr>
      <vt:lpstr>5.5 Overheidsfinanciën</vt:lpstr>
      <vt:lpstr>5.5 Overheidsfinanciën</vt:lpstr>
      <vt:lpstr>Kortom…… de overheid zorgt voor heel veel zaken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de overheid nodig?</dc:title>
  <dc:creator>Tom</dc:creator>
  <cp:lastModifiedBy>Petra Schijvens</cp:lastModifiedBy>
  <cp:revision>22</cp:revision>
  <dcterms:created xsi:type="dcterms:W3CDTF">2016-03-28T11:21:49Z</dcterms:created>
  <dcterms:modified xsi:type="dcterms:W3CDTF">2017-06-10T20:03:12Z</dcterms:modified>
</cp:coreProperties>
</file>